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6E04"/>
    <a:srgbClr val="FED9B0"/>
    <a:srgbClr val="FCEAE0"/>
    <a:srgbClr val="FCE9B2"/>
    <a:srgbClr val="CEF8FE"/>
    <a:srgbClr val="CCFF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gency FB" pitchFamily="34" charset="0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gency FB" pitchFamily="34" charset="0"/>
              </a:endParaRPr>
            </a:p>
          </p:txBody>
        </p:sp>
        <p:grpSp>
          <p:nvGrpSpPr>
            <p:cNvPr id="8" name="Полилиния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Полилиния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en-US" altLang="ru-RU">
                  <a:solidFill>
                    <a:srgbClr val="FFFFFF"/>
                  </a:solidFill>
                  <a:latin typeface="Agency FB" pitchFamily="34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92D246-7A71-4F90-B04A-461A380B64DB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E8B071D-2A1C-400D-8BCB-F4D7151B1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12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CF0A-B00E-41C5-9A3E-315C22D6CF7B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49C9-80BF-488B-B4AD-AF2650B74D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23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338-52C6-4D41-B950-A40547883A08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D0F60-8530-469F-A6D4-889395D38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36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F42F-D8DD-4945-8531-2A5A25301837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A16D0-35D2-431F-8603-514FEFF500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1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C327B-43C9-4F13-B777-66E84C346EC4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911F5C-4050-49FB-A45D-899D22B062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63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02FC-5FB5-4AA5-97F5-B5907087650D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1C821-D032-47B4-A912-8042C9252E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93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60503-9801-471F-B68D-3AC81E528FA7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82410E-E1A2-403E-BA3E-895B322A3C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8EDDB-558A-4E1E-86FD-8A448CADB5F4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939A-56DE-470B-86FB-754DD79557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11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2831-AADA-4302-BC1B-E69A4711FF92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F030-08C9-43E8-9C91-5EF53372D2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0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8DF7E-2BD8-4D9A-8D03-A1B2FDC845EE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B95157-7162-49E9-9DD8-6B22D5119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9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736549A-8F9A-477E-AFF5-172403324773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2CC0931-C723-4846-9E57-264849CD43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15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gency FB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AA19B8F-510D-4233-AD85-C82E7FDD8B8D}" type="datetimeFigureOut">
              <a:rPr lang="ru-RU"/>
              <a:pPr>
                <a:defRPr/>
              </a:pPr>
              <a:t>30.03.2016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9755FF-DFD6-45AD-8EC9-A55E694E2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4" r:id="rId2"/>
    <p:sldLayoutId id="2147483916" r:id="rId3"/>
    <p:sldLayoutId id="2147483913" r:id="rId4"/>
    <p:sldLayoutId id="2147483917" r:id="rId5"/>
    <p:sldLayoutId id="2147483912" r:id="rId6"/>
    <p:sldLayoutId id="2147483911" r:id="rId7"/>
    <p:sldLayoutId id="2147483918" r:id="rId8"/>
    <p:sldLayoutId id="2147483919" r:id="rId9"/>
    <p:sldLayoutId id="2147483910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875"/>
            <a:ext cx="4378325" cy="3730625"/>
          </a:xfrm>
        </p:spPr>
      </p:pic>
      <p:pic>
        <p:nvPicPr>
          <p:cNvPr id="7172" name="Рисунок 8" descr="D67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2018">
            <a:off x="442913" y="760413"/>
            <a:ext cx="3500437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4614863" cy="41433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Больше общайтесь с ребенком</a:t>
            </a:r>
            <a:r>
              <a:rPr lang="ru-RU" sz="2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Поощряйте его желание высказывать свою точку зрения, уважительно относитесь к ней.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2725"/>
            <a:ext cx="8362950" cy="1311275"/>
          </a:xfrm>
        </p:spPr>
      </p:pic>
      <p:pic>
        <p:nvPicPr>
          <p:cNvPr id="16388" name="Рисунок 4" descr="8499e1aa980e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785938"/>
            <a:ext cx="32861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428625" y="1643063"/>
            <a:ext cx="4143375" cy="4786312"/>
          </a:xfrm>
          <a:solidFill>
            <a:srgbClr val="CCFFFF"/>
          </a:solidFill>
        </p:spPr>
        <p:txBody>
          <a:bodyPr/>
          <a:lstStyle/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Закрепляйте с ребенком состав числа (</a:t>
            </a:r>
            <a:r>
              <a:rPr lang="ru-RU" altLang="ru-RU" sz="2000" i="1" smtClean="0"/>
              <a:t>8 – это 4 +4, 3+5, 2+6 и т.д.);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 умение ориентироваться в числовом ряду ( </a:t>
            </a:r>
            <a:r>
              <a:rPr lang="ru-RU" altLang="ru-RU" sz="2000" i="1" smtClean="0"/>
              <a:t>«соседи» числа 5 – это 4 и 6);</a:t>
            </a:r>
          </a:p>
          <a:p>
            <a:pPr eaLnBrk="1" hangingPunct="1"/>
            <a:endParaRPr lang="ru-RU" altLang="ru-RU" sz="2000" i="1" smtClean="0"/>
          </a:p>
          <a:p>
            <a:pPr eaLnBrk="1" hangingPunct="1"/>
            <a:r>
              <a:rPr lang="ru-RU" altLang="ru-RU" sz="2000" smtClean="0"/>
              <a:t>Совершенствование пространственно-временных представлений (верх-низ, раньше-позже, право-лево).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9075"/>
            <a:ext cx="8413750" cy="1328738"/>
          </a:xfrm>
        </p:spPr>
      </p:pic>
      <p:pic>
        <p:nvPicPr>
          <p:cNvPr id="17412" name="Рисунок 3" descr="8-37_G8egDQh5W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71750"/>
            <a:ext cx="4000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5" descr="sch_t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14313"/>
            <a:ext cx="29289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57200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 </a:t>
            </a:r>
            <a:r>
              <a:rPr lang="ru-RU" altLang="ru-RU" sz="2400" b="1" smtClean="0">
                <a:solidFill>
                  <a:srgbClr val="C00000"/>
                </a:solidFill>
              </a:rPr>
              <a:t>Развивайте мелкую 	моторику руки: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240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вместе с ребенком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рисуйте,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раскрашивайте (стараясь не залезать за границы рисунка);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лепите;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собирайте мозаику.</a:t>
            </a:r>
          </a:p>
          <a:p>
            <a:pPr eaLnBrk="1" hangingPunct="1">
              <a:buFont typeface="Wingdings" pitchFamily="2" charset="2"/>
              <a:buChar char="q"/>
            </a:pPr>
            <a:endParaRPr lang="ru-RU" altLang="ru-RU" sz="2400" smtClean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5588"/>
            <a:ext cx="8362950" cy="1274762"/>
          </a:xfrm>
        </p:spPr>
      </p:pic>
      <p:pic>
        <p:nvPicPr>
          <p:cNvPr id="18436" name="Рисунок 3" descr="shko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85938"/>
            <a:ext cx="3143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457200" y="2000250"/>
            <a:ext cx="8186738" cy="4286250"/>
          </a:xfrm>
          <a:solidFill>
            <a:srgbClr val="CEF8FE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Закрепляйте представления ребенка о звуках, слогах, словах и предложениях.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smtClean="0"/>
              <a:t>	</a:t>
            </a:r>
            <a:r>
              <a:rPr lang="ru-RU" altLang="ru-RU" sz="2000" i="1" smtClean="0"/>
              <a:t>Предложите ребенку назвать звук, с которого начинается слово. Именно звук, а не букву. В противном случае у детей возникают трудности при слиянии звуков.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Знакомить с буквами желательно тогда, когда ребенок уже начнет читать по слогам.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Понимание того, что буквы и звуки – это вовсе не одно и то же, поможет ребенку в овладении письмом.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400" smtClean="0"/>
              <a:t>Очень важно уметь делить слово на слоги.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8362950" cy="1279525"/>
          </a:xfrm>
        </p:spPr>
      </p:pic>
      <p:pic>
        <p:nvPicPr>
          <p:cNvPr id="19460" name="Рисунок 3" descr="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250031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43063"/>
            <a:ext cx="4929187" cy="48577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 общении с ребенком называйте его друзей по имени.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Не критикуйте сверстников ребенка!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Если возникнет необходимость, лучше проанализировать сложную (иногда конфликтную) ситуацию вместе с ребенком.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Приглашайте друзей ребенка в гости, участвуйте в играх.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31775"/>
            <a:ext cx="8382000" cy="1304925"/>
          </a:xfrm>
        </p:spPr>
      </p:pic>
      <p:pic>
        <p:nvPicPr>
          <p:cNvPr id="20484" name="Рисунок 3" descr="big5f1x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183">
            <a:off x="5429250" y="2286000"/>
            <a:ext cx="3357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757738" cy="457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Организовывайте с ребенком совместную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Не обсуждайте при нем взрослых.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Объясняйте ему правила общения с учителем и другими взрослыми людьми.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8362950" cy="1146175"/>
          </a:xfrm>
        </p:spPr>
      </p:pic>
      <p:pic>
        <p:nvPicPr>
          <p:cNvPr id="21508" name="Рисунок 4" descr="ipoteca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14500"/>
            <a:ext cx="3429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4857750" cy="4857750"/>
          </a:xfrm>
          <a:solidFill>
            <a:srgbClr val="FCE9B2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000" smtClean="0"/>
              <a:t>Рассказывайте ребенку о правилах поведения в обществе и закрепляйте их своим примером.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smtClean="0"/>
              <a:t>Уважайте права ребенка, предъявляйте разумные требования, чаще отмечайте его хорошие поступки и успехи.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smtClean="0"/>
              <a:t>Требований и запретов не должно быть много, но те, что вы установили, должны соблюдаться </a:t>
            </a:r>
            <a:r>
              <a:rPr lang="ru-RU" altLang="ru-RU" sz="2000" b="1" i="1" smtClean="0"/>
              <a:t>всеми</a:t>
            </a:r>
            <a:r>
              <a:rPr lang="ru-RU" altLang="ru-RU" sz="2000" smtClean="0"/>
              <a:t> членами семьи </a:t>
            </a:r>
            <a:r>
              <a:rPr lang="ru-RU" altLang="ru-RU" sz="2000" b="1" smtClean="0"/>
              <a:t>всегда и везде.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000" smtClean="0"/>
              <a:t>Требования должны быть обоснованными и понятными.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52400"/>
            <a:ext cx="7991475" cy="1311275"/>
          </a:xfrm>
        </p:spPr>
      </p:pic>
      <p:pic>
        <p:nvPicPr>
          <p:cNvPr id="22532" name="Рисунок 6" descr="blackboar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00188"/>
            <a:ext cx="32861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25"/>
            <a:ext cx="4543425" cy="471487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понимать своего ребенка.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забывайте, что у ребенка могут быть свои проблемы и свое мнение.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 стоит торопить время, желая, чтобы ваш малыш повзрослел.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Научитесь радоваться каждому дню его детства.</a:t>
            </a:r>
            <a:endParaRPr lang="ru-RU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31775"/>
            <a:ext cx="8594725" cy="1304925"/>
          </a:xfrm>
        </p:spPr>
      </p:pic>
      <p:pic>
        <p:nvPicPr>
          <p:cNvPr id="23556" name="Рисунок 5" descr="a1a595594bdd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00250"/>
            <a:ext cx="359568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71688"/>
            <a:ext cx="5186363" cy="435768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Не забывайте о физических упражнениях.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Утренняя гимнастика должна стать привычной.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Включайте музыку, под которую приятно потанцевать и порезвиться.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Игры на свежем воздухе, плаванье, лыжи, коньки, велосипед помогут будущему ученику окрепнуть и разовьют координацию движений.</a:t>
            </a:r>
            <a:endParaRPr lang="ru-RU" sz="2000" dirty="0"/>
          </a:p>
        </p:txBody>
      </p:sp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60363"/>
            <a:ext cx="8247063" cy="1455737"/>
          </a:xfrm>
        </p:spPr>
      </p:pic>
      <p:pic>
        <p:nvPicPr>
          <p:cNvPr id="24580" name="Рисунок 6" descr="1211949034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690">
            <a:off x="6257925" y="314325"/>
            <a:ext cx="1714500" cy="1928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Рисунок 7" descr="8c2e29e827a6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86063"/>
            <a:ext cx="2857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1217822913_0lik_ru_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1188" y="1138238"/>
            <a:ext cx="5278437" cy="51482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828675"/>
            <a:ext cx="8296275" cy="12080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00063" y="1857375"/>
            <a:ext cx="4714875" cy="45720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«Я» (имя, фамилия, пол, возраст, место проживания).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Моя семья (Ф. И. О. родителей, состав семьи, профессии).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Окружающий мир (животные и растения, времена года и явления природы, люди и техника и т. д.)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44475"/>
            <a:ext cx="8223250" cy="1444625"/>
          </a:xfrm>
        </p:spPr>
      </p:pic>
      <p:pic>
        <p:nvPicPr>
          <p:cNvPr id="8196" name="Рисунок 7" descr="6566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071688"/>
            <a:ext cx="2786062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388" y="1481138"/>
            <a:ext cx="5472112" cy="4805362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3" pitchFamily="18" charset="2"/>
              <a:buNone/>
            </a:pPr>
            <a:endParaRPr lang="ru-RU" altLang="ru-RU" sz="2000" smtClean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Числовая последовательность в пределах 20.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Сложение и вычитание в пределах 10.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Понятие «больше – меньше».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Основные геометрические фигуры.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Ориентировка в пространстве.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Измерение предметов при помощи линейки.</a:t>
            </a:r>
          </a:p>
          <a:p>
            <a:pPr eaLnBrk="1" hangingPunct="1"/>
            <a:r>
              <a:rPr lang="ru-RU" altLang="ru-RU" sz="2400" smtClean="0">
                <a:solidFill>
                  <a:srgbClr val="000000"/>
                </a:solidFill>
              </a:rPr>
              <a:t>Цвета и их оттенки.</a:t>
            </a:r>
          </a:p>
          <a:p>
            <a:pPr eaLnBrk="1" hangingPunct="1"/>
            <a:endParaRPr lang="ru-RU" altLang="ru-RU" sz="2400" smtClean="0">
              <a:solidFill>
                <a:srgbClr val="000000"/>
              </a:solidFill>
            </a:endParaRPr>
          </a:p>
          <a:p>
            <a:pPr eaLnBrk="1" hangingPunct="1"/>
            <a:endParaRPr lang="ru-RU" altLang="ru-RU" sz="2000" smtClean="0">
              <a:solidFill>
                <a:srgbClr val="0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44475"/>
            <a:ext cx="8393113" cy="1071563"/>
          </a:xfrm>
        </p:spPr>
      </p:pic>
      <p:pic>
        <p:nvPicPr>
          <p:cNvPr id="9220" name="Рисунок 3" descr="97859474334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00188"/>
            <a:ext cx="292893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38"/>
            <a:ext cx="4829175" cy="4429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Умение составлять рассказ по картинке.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Пересказывать содержание известной сказки.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Рассказывать связные истории из своей жизни.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Рассуждать.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А вот  умение бегло читать или писать письменными буквами – совершенно не обязательно!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31775"/>
            <a:ext cx="8553450" cy="1304925"/>
          </a:xfrm>
        </p:spPr>
      </p:pic>
      <p:pic>
        <p:nvPicPr>
          <p:cNvPr id="10244" name="Рисунок 3" descr="97859474334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28875"/>
            <a:ext cx="3071813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" descr="3532_russian_schools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61">
            <a:off x="5722938" y="43180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43063"/>
            <a:ext cx="4829175" cy="478631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000" dirty="0" smtClean="0"/>
              <a:t>Все интеллектуальные функции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(внимание, память и мышление) </a:t>
            </a:r>
            <a:r>
              <a:rPr lang="ru-RU" sz="2000" dirty="0" smtClean="0"/>
              <a:t>должны достичь определенного уровня развития – стать произвольными, т. е. сознательно управляемыми.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Будущему школьнику необходимо уметь определенное время работать, сосредоточившись на задании.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31775"/>
            <a:ext cx="8412163" cy="1243013"/>
          </a:xfrm>
        </p:spPr>
      </p:pic>
      <p:pic>
        <p:nvPicPr>
          <p:cNvPr id="11268" name="Рисунок 4" descr="b661.jpg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785938"/>
            <a:ext cx="348138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785938"/>
            <a:ext cx="5357812" cy="464343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Ребенку важно научиться владеть собственными пальчиками – ведь теперь он будет учиться писать.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Поэтому ему нужно уметь: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правильно держать ручку;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пользоваться ножницами;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рисовать и лепить;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/>
              <a:t>обводить контуры и заштриховывать фигуры.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5588"/>
            <a:ext cx="8393112" cy="1274762"/>
          </a:xfrm>
        </p:spPr>
      </p:pic>
      <p:pic>
        <p:nvPicPr>
          <p:cNvPr id="12292" name="Рисунок 3" descr="1232699973_1_2.jpg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286000"/>
            <a:ext cx="29289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 descr="big_schoo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0"/>
            <a:ext cx="18383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75" y="2071688"/>
            <a:ext cx="4929188" cy="4286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Желание учиться, идти в школу.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Стремление узнавать новое.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Закрепляйте положительное отношение ребенка к школе.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Никогда не запугивайте ребенка, рассказывая о школе.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17500"/>
            <a:ext cx="8650288" cy="1584325"/>
          </a:xfrm>
        </p:spPr>
      </p:pic>
      <p:pic>
        <p:nvPicPr>
          <p:cNvPr id="13316" name="Рисунок 3" descr="93dbcc2d26c0t.jpg"/>
          <p:cNvPicPr>
            <a:picLocks noChangeAspect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071688"/>
            <a:ext cx="331946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 descr="deti0000.gif"/>
          <p:cNvPicPr>
            <a:picLocks noChangeAspect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20002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143125"/>
            <a:ext cx="4329113" cy="4357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Играя с ребенком, используйте игры с правилами (домино, лото, шашки, подвижные игры и т. д.).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/>
              <a:t>    Следите за тем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чтобы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ребенок выполнял правила игры.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11" name="Заголовок 10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4475"/>
            <a:ext cx="8589963" cy="1644650"/>
          </a:xfrm>
        </p:spPr>
      </p:pic>
      <p:pic>
        <p:nvPicPr>
          <p:cNvPr id="14340" name="Рисунок 9" descr="object_5_1099054865_27794.jpg"/>
          <p:cNvPicPr>
            <a:picLocks noChangeAspect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143125"/>
            <a:ext cx="337502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857375"/>
            <a:ext cx="4214813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Учите  ребенка устанавливать причинно-следственные связи.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/>
              <a:t>Решайте вместе с ним логические задачи: загадки, ребусы, кроссворды. </a:t>
            </a:r>
            <a:endParaRPr lang="ru-RU" sz="2400" dirty="0"/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96875"/>
            <a:ext cx="8247063" cy="1279525"/>
          </a:xfrm>
        </p:spPr>
      </p:pic>
      <p:pic>
        <p:nvPicPr>
          <p:cNvPr id="15364" name="Рисунок 4" descr="school.jpg"/>
          <p:cNvPicPr>
            <a:picLocks noChangeAspect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928938"/>
            <a:ext cx="3857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 descr="logo_white_3.jpg"/>
          <p:cNvPicPr>
            <a:picLocks noChangeAspect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875">
            <a:off x="6215063" y="500063"/>
            <a:ext cx="18573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526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Wingdings 3</vt:lpstr>
      <vt:lpstr>Verdana</vt:lpstr>
      <vt:lpstr>Wingdings 2</vt:lpstr>
      <vt:lpstr>Calibri</vt:lpstr>
      <vt:lpstr>Agency FB</vt:lpstr>
      <vt:lpstr>Wingdings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BEST_XP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должен знать и уметь ребенок при поступлении в школу</dc:title>
  <dc:creator>User</dc:creator>
  <cp:lastModifiedBy>1</cp:lastModifiedBy>
  <cp:revision>49</cp:revision>
  <dcterms:created xsi:type="dcterms:W3CDTF">2009-03-06T03:10:02Z</dcterms:created>
  <dcterms:modified xsi:type="dcterms:W3CDTF">2016-03-30T10:44:41Z</dcterms:modified>
</cp:coreProperties>
</file>